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4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5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  <p:sldMasterId id="2147483948" r:id="rId2"/>
    <p:sldMasterId id="2147483961" r:id="rId3"/>
    <p:sldMasterId id="2147483974" r:id="rId4"/>
    <p:sldMasterId id="2147484000" r:id="rId5"/>
    <p:sldMasterId id="2147484014" r:id="rId6"/>
    <p:sldMasterId id="2147484028" r:id="rId7"/>
    <p:sldMasterId id="2147484040" r:id="rId8"/>
    <p:sldMasterId id="2147484052" r:id="rId9"/>
    <p:sldMasterId id="2147484064" r:id="rId10"/>
    <p:sldMasterId id="2147484077" r:id="rId11"/>
    <p:sldMasterId id="2147484090" r:id="rId12"/>
    <p:sldMasterId id="2147484103" r:id="rId13"/>
    <p:sldMasterId id="2147484118" r:id="rId14"/>
    <p:sldMasterId id="2147484130" r:id="rId15"/>
    <p:sldMasterId id="2147484147" r:id="rId16"/>
    <p:sldMasterId id="2147484159" r:id="rId17"/>
  </p:sldMasterIdLst>
  <p:notesMasterIdLst>
    <p:notesMasterId r:id="rId44"/>
  </p:notesMasterIdLst>
  <p:handoutMasterIdLst>
    <p:handoutMasterId r:id="rId45"/>
  </p:handoutMasterIdLst>
  <p:sldIdLst>
    <p:sldId id="517" r:id="rId18"/>
    <p:sldId id="608" r:id="rId19"/>
    <p:sldId id="613" r:id="rId20"/>
    <p:sldId id="607" r:id="rId21"/>
    <p:sldId id="609" r:id="rId22"/>
    <p:sldId id="610" r:id="rId23"/>
    <p:sldId id="611" r:id="rId24"/>
    <p:sldId id="612" r:id="rId25"/>
    <p:sldId id="614" r:id="rId26"/>
    <p:sldId id="615" r:id="rId27"/>
    <p:sldId id="618" r:id="rId28"/>
    <p:sldId id="619" r:id="rId29"/>
    <p:sldId id="620" r:id="rId30"/>
    <p:sldId id="616" r:id="rId31"/>
    <p:sldId id="625" r:id="rId32"/>
    <p:sldId id="622" r:id="rId33"/>
    <p:sldId id="623" r:id="rId34"/>
    <p:sldId id="624" r:id="rId35"/>
    <p:sldId id="632" r:id="rId36"/>
    <p:sldId id="628" r:id="rId37"/>
    <p:sldId id="626" r:id="rId38"/>
    <p:sldId id="617" r:id="rId39"/>
    <p:sldId id="629" r:id="rId40"/>
    <p:sldId id="627" r:id="rId41"/>
    <p:sldId id="633" r:id="rId42"/>
    <p:sldId id="563" r:id="rId43"/>
  </p:sldIdLst>
  <p:sldSz cx="9144000" cy="5143500" type="screen16x9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7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S He 何瑞崧" initials="JH何" lastIdx="1" clrIdx="0">
    <p:extLst>
      <p:ext uri="{19B8F6BF-5375-455C-9EA6-DF929625EA0E}">
        <p15:presenceInfo xmlns:p15="http://schemas.microsoft.com/office/powerpoint/2012/main" userId="S-1-5-21-1614895754-583907252-1801674531-107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985"/>
    <a:srgbClr val="3FFF96"/>
    <a:srgbClr val="FF0066"/>
    <a:srgbClr val="996633"/>
    <a:srgbClr val="FF6600"/>
    <a:srgbClr val="5F5F5F"/>
    <a:srgbClr val="A50021"/>
    <a:srgbClr val="DEE7D1"/>
    <a:srgbClr val="0085B4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85782" autoAdjust="0"/>
  </p:normalViewPr>
  <p:slideViewPr>
    <p:cSldViewPr showGuides="1">
      <p:cViewPr varScale="1">
        <p:scale>
          <a:sx n="153" d="100"/>
          <a:sy n="153" d="100"/>
        </p:scale>
        <p:origin x="468" y="126"/>
      </p:cViewPr>
      <p:guideLst>
        <p:guide orient="horz" pos="1257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-316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commentAuthors" Target="commentAuthor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2021/7/2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171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2021/7/2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98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7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41" y="519112"/>
            <a:ext cx="2124075" cy="38350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31" y="519112"/>
            <a:ext cx="6221413" cy="383500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37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2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41" y="519112"/>
            <a:ext cx="2124075" cy="38350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31" y="519112"/>
            <a:ext cx="6221413" cy="383500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3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4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291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200155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2953957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kumimoji="0" lang="zh-TW" altLang="en-US" sz="1200" noProof="1">
              <a:solidFill>
                <a:srgbClr val="000000">
                  <a:tint val="75000"/>
                </a:srgbClr>
              </a:solidFill>
              <a:latin typeface="Gill Sans MT"/>
              <a:ea typeface="微軟正黑體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kumimoji="0" lang="zh-TW" altLang="en-US" sz="1200" noProof="1">
              <a:solidFill>
                <a:srgbClr val="000000">
                  <a:tint val="75000"/>
                </a:srgbClr>
              </a:solidFill>
              <a:latin typeface="Gill Sans MT"/>
              <a:ea typeface="微軟正黑體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/>
          <a:lstStyle/>
          <a:p>
            <a:pPr algn="r" eaLnBrk="1" hangingPunct="1">
              <a:spcBef>
                <a:spcPts val="0"/>
              </a:spcBef>
              <a:spcAft>
                <a:spcPts val="0"/>
              </a:spcAft>
            </a:pPr>
            <a:fld id="{9A0DB2DC-4C9A-4742-B13C-FB6460FD3503}" type="slidenum">
              <a:rPr kumimoji="0" lang="zh-TW" altLang="en-US" sz="1200" noProof="1" dirty="0">
                <a:solidFill>
                  <a:srgbClr val="898989"/>
                </a:solidFill>
                <a:latin typeface="Gill Sans MT"/>
                <a:ea typeface="微軟正黑體"/>
                <a:cs typeface="+mn-ea"/>
              </a:rPr>
              <a:pPr algn="r" ea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 sz="1200" noProof="1">
              <a:solidFill>
                <a:srgbClr val="898989"/>
              </a:solidFill>
              <a:latin typeface="Gill Sans MT"/>
              <a:ea typeface="微軟正黑體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35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41" y="519112"/>
            <a:ext cx="2124075" cy="38350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31" y="519112"/>
            <a:ext cx="6221413" cy="383500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35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3707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3707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465536"/>
            <a:ext cx="2057400" cy="426600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65536"/>
            <a:ext cx="6019800" cy="426600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TW" altLang="en-US" noProof="1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r>
              <a:rPr lang="zh-TW" altLang="en-US" noProof="1"/>
              <a:t>第二層</a:t>
            </a:r>
          </a:p>
          <a:p>
            <a:pPr lvl="2"/>
            <a:r>
              <a:rPr lang="zh-TW" altLang="en-US" noProof="1"/>
              <a:t>第三層</a:t>
            </a:r>
          </a:p>
          <a:p>
            <a:pPr lvl="3"/>
            <a:r>
              <a:rPr lang="zh-TW" altLang="en-US" noProof="1"/>
              <a:t>第四層</a:t>
            </a:r>
          </a:p>
          <a:p>
            <a:pPr lvl="4"/>
            <a:r>
              <a:rPr lang="zh-TW" altLang="en-US" noProof="1"/>
              <a:t>第五層</a:t>
            </a:r>
            <a:endParaRPr lang="en-US" noProof="1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 b="1" smtClean="0">
                <a:solidFill>
                  <a:srgbClr val="808080"/>
                </a:solidFill>
                <a:latin typeface="Gill Sans MT" pitchFamily="34" charset="0"/>
                <a:ea typeface="文鼎黑體M" pitchFamily="7" charset="-120"/>
              </a:defRPr>
            </a:lvl1pPr>
          </a:lstStyle>
          <a:p>
            <a:pPr>
              <a:defRPr/>
            </a:pPr>
            <a:r>
              <a:rPr lang="en-US" altLang="zh-TW"/>
              <a:t>​‌Classify:AUO-General‌​</a:t>
            </a:r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216259" y="1896675"/>
            <a:ext cx="6711483" cy="135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手繪多邊形 12"/>
          <p:cNvSpPr/>
          <p:nvPr userDrawn="1"/>
        </p:nvSpPr>
        <p:spPr>
          <a:xfrm>
            <a:off x="1" y="4596975"/>
            <a:ext cx="9144000" cy="37129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35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4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9090" y="241125"/>
            <a:ext cx="1148376" cy="303784"/>
          </a:xfrm>
          <a:prstGeom prst="rect">
            <a:avLst/>
          </a:prstGeom>
          <a:noFill/>
        </p:spPr>
      </p:pic>
      <p:sp>
        <p:nvSpPr>
          <p:cNvPr id="10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19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3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408" y="141686"/>
            <a:ext cx="7705725" cy="85725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250825" y="1059674"/>
            <a:ext cx="4279900" cy="3780235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1059674"/>
            <a:ext cx="4281488" cy="3780235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3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3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\\au3fs6\CorpCom\Library\Design\Amelie\2015\20151102_lobbytemplate\20141008_tvppttemplate1920x1080_inside.jpg"/>
          <p:cNvPicPr>
            <a:picLocks noChangeAspect="1" noChangeArrowheads="1"/>
          </p:cNvPicPr>
          <p:nvPr userDrawn="1"/>
        </p:nvPicPr>
        <p:blipFill>
          <a:blip r:embed="rId2" cstate="print"/>
          <a:srcRect b="57169"/>
          <a:stretch>
            <a:fillRect/>
          </a:stretch>
        </p:blipFill>
        <p:spPr bwMode="auto">
          <a:xfrm>
            <a:off x="0" y="22"/>
            <a:ext cx="9144000" cy="2203037"/>
          </a:xfrm>
          <a:prstGeom prst="rect">
            <a:avLst/>
          </a:prstGeom>
          <a:noFill/>
        </p:spPr>
      </p:pic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4983189"/>
            <a:ext cx="3429000" cy="160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0" rIns="72000" anchor="b"/>
          <a:lstStyle/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500" dirty="0" smtClean="0">
                <a:solidFill>
                  <a:srgbClr val="333333"/>
                </a:solidFill>
                <a:ea typeface="微軟正黑體" panose="020B0604030504040204" charset="-120"/>
                <a:cs typeface="Times New Roman" panose="02020603050405020304" pitchFamily="18" charset="0"/>
                <a:sym typeface="Symbol" panose="05050102010706020507" pitchFamily="18" charset="2"/>
              </a:rPr>
              <a:t></a:t>
            </a:r>
            <a:r>
              <a:rPr kumimoji="0" lang="en-US" altLang="zh-TW" sz="500" dirty="0" smtClean="0">
                <a:solidFill>
                  <a:srgbClr val="333333"/>
                </a:solidFill>
                <a:ea typeface="微軟正黑體" panose="020B0604030504040204" charset="-120"/>
              </a:rPr>
              <a:t>2018 </a:t>
            </a:r>
            <a:r>
              <a:rPr kumimoji="0" lang="en-US" altLang="zh-TW" sz="500" dirty="0">
                <a:solidFill>
                  <a:srgbClr val="333333"/>
                </a:solidFill>
                <a:ea typeface="微軟正黑體" panose="020B0604030504040204" charset="-120"/>
              </a:rPr>
              <a:t>AU </a:t>
            </a:r>
            <a:r>
              <a:rPr kumimoji="0" lang="en-US" altLang="zh-TW" sz="500" dirty="0" err="1">
                <a:solidFill>
                  <a:srgbClr val="333333"/>
                </a:solidFill>
                <a:ea typeface="微軟正黑體" panose="020B0604030504040204" charset="-120"/>
              </a:rPr>
              <a:t>Optronics</a:t>
            </a:r>
            <a:r>
              <a:rPr kumimoji="0" lang="en-US" altLang="zh-TW" sz="500" dirty="0">
                <a:solidFill>
                  <a:srgbClr val="333333"/>
                </a:solidFill>
                <a:ea typeface="微軟正黑體" panose="020B0604030504040204" charset="-120"/>
              </a:rPr>
              <a:t> Corporation</a:t>
            </a:r>
            <a:endParaRPr kumimoji="0" lang="zh-TW" altLang="en-US" sz="500" dirty="0">
              <a:solidFill>
                <a:srgbClr val="333333"/>
              </a:solidFill>
              <a:ea typeface="微軟正黑體" panose="020B0604030504040204" charset="-120"/>
            </a:endParaRPr>
          </a:p>
        </p:txBody>
      </p:sp>
      <p:sp>
        <p:nvSpPr>
          <p:cNvPr id="6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323528" y="1995489"/>
            <a:ext cx="7416824" cy="1008112"/>
          </a:xfrm>
        </p:spPr>
        <p:txBody>
          <a:bodyPr>
            <a:normAutofit/>
          </a:bodyPr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000">
                <a:solidFill>
                  <a:srgbClr val="333333"/>
                </a:solidFill>
                <a:latin typeface="Gill Sans MT" panose="020B0502020104020203" pitchFamily="34" charset="0"/>
                <a:ea typeface="微軟正黑體" panose="020B0604030504040204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3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0" y="4817419"/>
            <a:ext cx="9144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333333"/>
                </a:solidFill>
                <a:latin typeface="Gill Sans MT" panose="020B0502020104020203" pitchFamily="34" charset="0"/>
                <a:ea typeface="微軟正黑體" panose="020B0604030504040204" charset="-12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A5B013B-7480-43EE-B457-EA78BB4C658D}" type="slidenum">
              <a:rPr kumimoji="0" lang="zh-TW" altLang="en-US" smtClean="0"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 dirty="0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50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44" y="519113"/>
            <a:ext cx="7705725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383513"/>
            <a:ext cx="8496300" cy="2970611"/>
          </a:xfrm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3" y="0"/>
            <a:ext cx="91154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25345"/>
            <a:ext cx="7772400" cy="1102519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36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3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41" y="519112"/>
            <a:ext cx="2124075" cy="383500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31" y="519112"/>
            <a:ext cx="6221413" cy="383500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36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383513"/>
            <a:ext cx="4171950" cy="29706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4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image" Target="../media/image7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image" Target="../media/image1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905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59" y="4937551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2016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5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29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p3_b-w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2"/>
            <a:ext cx="9144000" cy="127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388944" y="4937542"/>
            <a:ext cx="3086101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b="1">
                <a:solidFill>
                  <a:srgbClr val="A6A6A6"/>
                </a:solidFill>
                <a:latin typeface="Tahoma" pitchFamily="34" charset="0"/>
              </a:rPr>
              <a:t>© 2012 AU Optronics Corporation – Proprietary and Confidential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6732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20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B9F4EA1F-85CE-4F18-A1F4-B81BBCA163C1}" type="slidenum">
              <a:rPr lang="en-US" altLang="zh-TW" sz="1000" b="1">
                <a:solidFill>
                  <a:srgbClr val="808080"/>
                </a:solidFill>
                <a:latin typeface="Tahoma" pitchFamily="34" charset="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 b="1">
              <a:solidFill>
                <a:srgbClr val="808080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2016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2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8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87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2016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8043887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/>
                <a:ea typeface="微軟正黑體"/>
              </a:rPr>
              <a:t>© 2015 AU Optronics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C9DC4695-6350-4A0D-8B71-42646B69A352}" type="slidenum">
              <a:rPr lang="zh-TW" altLang="en-US" sz="1000">
                <a:solidFill>
                  <a:srgbClr val="808080"/>
                </a:solidFill>
                <a:latin typeface="Gill Sans MT"/>
                <a:ea typeface="微軟正黑體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  <a:latin typeface="Gill Sans MT"/>
              <a:ea typeface="微軟正黑體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Z:\Library\MarCom\Design\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87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2016 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17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670D5689-EB8A-44D9-9E44-352F75651A38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87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2016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p3_b-w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"/>
            <a:ext cx="9144000" cy="127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6553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7075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59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700" dirty="0">
                <a:solidFill>
                  <a:srgbClr val="A6A6A6"/>
                </a:solidFill>
              </a:rPr>
              <a:t>© 2012 AU </a:t>
            </a:r>
            <a:r>
              <a:rPr kumimoji="0" lang="en-US" altLang="zh-TW" sz="700" dirty="0" err="1">
                <a:solidFill>
                  <a:srgbClr val="A6A6A6"/>
                </a:solidFill>
              </a:rPr>
              <a:t>Optronics</a:t>
            </a:r>
            <a:r>
              <a:rPr kumimoji="0"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fld id="{C4C6FA57-115C-459E-9406-1301936FC6B4}" type="slidenum">
              <a:rPr kumimoji="0" lang="en-US" altLang="zh-TW" sz="1000">
                <a:solidFill>
                  <a:srgbClr val="808080"/>
                </a:solidFill>
              </a:rPr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ill Sans MT" pitchFamily="34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87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Box 8"/>
          <p:cNvSpPr txBox="1">
            <a:spLocks noChangeArrowheads="1"/>
          </p:cNvSpPr>
          <p:nvPr/>
        </p:nvSpPr>
        <p:spPr bwMode="auto">
          <a:xfrm>
            <a:off x="618159" y="4937539"/>
            <a:ext cx="2629246" cy="20005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3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4914917"/>
            <a:ext cx="609600" cy="24622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5CC50C93-FFDA-41B3-8A46-7B3896B5A4C1}" type="slidenum">
              <a:rPr kumimoji="0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kumimoji="0" lang="en-US" altLang="zh-TW" sz="100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59" y="4937548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2016 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5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26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417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59" y="4937547"/>
            <a:ext cx="2629246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</a:rPr>
              <a:t>© 2015 AU Optronics Corporation – Proprietary and Confidential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5366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5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4914924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fld id="{243E5994-F88C-425D-84C5-06A2319D9CC3}" type="slidenum">
              <a:rPr kumimoji="0" lang="zh-TW" altLang="en-US" sz="1000">
                <a:solidFill>
                  <a:srgbClr val="969696"/>
                </a:solidFill>
              </a:rPr>
              <a:pPr algn="ctr" eaLnBrk="1" hangingPunct="1"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kumimoji="0" lang="zh-TW" altLang="en-US" sz="1000">
              <a:solidFill>
                <a:srgbClr val="96969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Gill Sans MT" panose="020B0502020104020203" pitchFamily="34" charset="0"/>
          <a:ea typeface="微軟正黑體" panose="020B0604030504040204" pitchFamily="34" charset="-120"/>
          <a:cs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60" y="4937547"/>
            <a:ext cx="2629246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/>
                <a:ea typeface="微軟正黑體"/>
              </a:rPr>
              <a:t>© 2015 AU Optronics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5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24"/>
            <a:ext cx="609600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C9DC4695-6350-4A0D-8B71-42646B69A352}" type="slidenum">
              <a:rPr lang="zh-TW" altLang="en-US" sz="1000">
                <a:solidFill>
                  <a:srgbClr val="808080"/>
                </a:solidFill>
                <a:latin typeface="Gill Sans MT"/>
                <a:ea typeface="微軟正黑體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  <a:latin typeface="Gill Sans MT"/>
              <a:ea typeface="微軟正黑體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8160" y="4937547"/>
            <a:ext cx="2629246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/>
                <a:ea typeface="微軟正黑體"/>
              </a:rPr>
              <a:t>© 2015 AU Optronics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50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/>
        </p:nvSpPr>
        <p:spPr bwMode="auto">
          <a:xfrm>
            <a:off x="4343400" y="4914924"/>
            <a:ext cx="609600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C9DC4695-6350-4A0D-8B71-42646B69A352}" type="slidenum">
              <a:rPr lang="zh-TW" altLang="en-US" sz="1000">
                <a:solidFill>
                  <a:srgbClr val="808080"/>
                </a:solidFill>
                <a:latin typeface="Gill Sans MT"/>
                <a:ea typeface="微軟正黑體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  <a:latin typeface="Gill Sans MT"/>
              <a:ea typeface="微軟正黑體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anose="020B0604020202020204" pitchFamily="34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rgbClr val="111111"/>
          </a:solidFill>
          <a:latin typeface="Gill Sans MT" panose="020B0502020104020203" pitchFamily="34" charset="0"/>
          <a:ea typeface="微軟正黑體" panose="020B0604030504040204" charset="-120"/>
          <a:cs typeface="微軟正黑體" panose="020B060403050404020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60" y="4937545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2017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44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22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7138"/>
            <a:ext cx="9139238" cy="516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43894" y="214317"/>
            <a:ext cx="8143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18160" y="4937539"/>
            <a:ext cx="26292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dirty="0">
                <a:solidFill>
                  <a:srgbClr val="A6A6A6"/>
                </a:solidFill>
              </a:rPr>
              <a:t>© </a:t>
            </a:r>
            <a:r>
              <a:rPr lang="en-US" altLang="zh-TW" sz="700" dirty="0" smtClean="0">
                <a:solidFill>
                  <a:srgbClr val="A6A6A6"/>
                </a:solidFill>
              </a:rPr>
              <a:t>2017 </a:t>
            </a:r>
            <a:r>
              <a:rPr lang="en-US" altLang="zh-TW" sz="700" dirty="0">
                <a:solidFill>
                  <a:srgbClr val="A6A6A6"/>
                </a:solidFill>
              </a:rPr>
              <a:t>AU </a:t>
            </a:r>
            <a:r>
              <a:rPr lang="en-US" altLang="zh-TW" sz="700" dirty="0" err="1">
                <a:solidFill>
                  <a:srgbClr val="A6A6A6"/>
                </a:solidFill>
              </a:rPr>
              <a:t>Optronics</a:t>
            </a:r>
            <a:r>
              <a:rPr lang="en-US" altLang="zh-TW" sz="700" dirty="0">
                <a:solidFill>
                  <a:srgbClr val="A6A6A6"/>
                </a:solidFill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32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8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lang="zh-TW" altLang="en-US" sz="1000">
                <a:solidFill>
                  <a:srgbClr val="808080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>
              <a:solidFill>
                <a:srgbClr val="80808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p3_b-w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"/>
            <a:ext cx="9144000" cy="127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388944" y="4937539"/>
            <a:ext cx="3086101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b="1">
                <a:solidFill>
                  <a:srgbClr val="A6A6A6"/>
                </a:solidFill>
                <a:latin typeface="Tahoma" pitchFamily="34" charset="0"/>
              </a:rPr>
              <a:t>© 2012 AU Optronics Corporation – Proprietary and Confidential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6732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8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D05FAA12-ED45-4DB8-9333-377A15569525}" type="slidenum">
              <a:rPr lang="en-US" altLang="zh-TW" sz="1000" b="1">
                <a:solidFill>
                  <a:srgbClr val="808080"/>
                </a:solidFill>
                <a:latin typeface="Tahoma" pitchFamily="34" charset="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 b="1">
              <a:solidFill>
                <a:srgbClr val="808080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p3_b-w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"/>
            <a:ext cx="9144000" cy="127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388944" y="4937541"/>
            <a:ext cx="3086101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TW" sz="700" b="1">
                <a:solidFill>
                  <a:srgbClr val="A6A6A6"/>
                </a:solidFill>
                <a:latin typeface="Tahoma" pitchFamily="34" charset="0"/>
              </a:rPr>
              <a:t>© 2012 AU Optronics Corporation – Proprietary and Confidential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83513"/>
            <a:ext cx="8496300" cy="29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6732" y="519113"/>
            <a:ext cx="7705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4914918"/>
            <a:ext cx="60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B1CA6016-CDA6-4B18-BAE5-CD3D11C987C0}" type="slidenum">
              <a:rPr lang="en-US" altLang="zh-TW" sz="1000" b="1">
                <a:solidFill>
                  <a:srgbClr val="808080"/>
                </a:solidFill>
                <a:latin typeface="Tahoma" pitchFamily="34" charset="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TW" sz="1000" b="1">
              <a:solidFill>
                <a:srgbClr val="808080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noconn.com/index_zh-tw.html" TargetMode="External"/><Relationship Id="rId2" Type="http://schemas.openxmlformats.org/officeDocument/2006/relationships/hyperlink" Target="https://www.advantech.tw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zure.microsoft.com/zh-tw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InSITE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 OUT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外賣平台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Jane</a:t>
            </a:r>
            <a:r>
              <a:rPr lang="zh-TW" altLang="en-US" dirty="0" smtClean="0"/>
              <a:t> 雅真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會議紀錄</a:t>
            </a:r>
            <a:r>
              <a:rPr lang="en-US" altLang="zh-TW" dirty="0" smtClean="0"/>
              <a:t>(20210621)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699542"/>
            <a:ext cx="8496300" cy="2970611"/>
          </a:xfrm>
        </p:spPr>
        <p:txBody>
          <a:bodyPr/>
          <a:lstStyle/>
          <a:p>
            <a:r>
              <a:rPr lang="en-US" altLang="zh-TW" dirty="0" err="1" smtClean="0"/>
              <a:t>InsideOut</a:t>
            </a:r>
            <a:r>
              <a:rPr lang="zh-TW" altLang="en-US" dirty="0" smtClean="0"/>
              <a:t>平台功能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產品的展示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前台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呈現產品收集資訊</a:t>
            </a:r>
            <a:r>
              <a:rPr lang="en-US" altLang="zh-TW" dirty="0" smtClean="0"/>
              <a:t>-Dashboard</a:t>
            </a:r>
            <a:r>
              <a:rPr lang="zh-TW" altLang="en-US" dirty="0" smtClean="0"/>
              <a:t>報表</a:t>
            </a:r>
            <a:r>
              <a:rPr lang="en-US" altLang="zh-TW" dirty="0" smtClean="0"/>
              <a:t>(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整體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系統硬體收集資料，將資料拋到儲存空間，網站即時呈現報表資訊</a:t>
            </a:r>
            <a:endParaRPr lang="en-US" altLang="zh-TW" dirty="0" smtClean="0"/>
          </a:p>
          <a:p>
            <a:r>
              <a:rPr lang="zh-TW" altLang="en-US" dirty="0" smtClean="0"/>
              <a:t>工作內容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定義各系統</a:t>
            </a:r>
            <a:r>
              <a:rPr lang="zh-TW" altLang="en-US" dirty="0" smtClean="0"/>
              <a:t>的可交互資料的</a:t>
            </a:r>
            <a:r>
              <a:rPr lang="zh-TW" altLang="en-US" dirty="0"/>
              <a:t>通訊</a:t>
            </a:r>
            <a:r>
              <a:rPr lang="zh-TW" altLang="en-US" dirty="0" smtClean="0"/>
              <a:t>方式</a:t>
            </a:r>
            <a:r>
              <a:rPr lang="en-US" altLang="zh-TW" dirty="0" smtClean="0"/>
              <a:t>(Job Owner:</a:t>
            </a:r>
            <a:r>
              <a:rPr lang="zh-TW" altLang="en-US" dirty="0" smtClean="0"/>
              <a:t>又中</a:t>
            </a:r>
            <a:r>
              <a:rPr lang="en-US" altLang="zh-TW" dirty="0" smtClean="0"/>
              <a:t>-Box</a:t>
            </a:r>
            <a:r>
              <a:rPr lang="zh-TW" altLang="en-US" dirty="0" smtClean="0"/>
              <a:t>擷取盒、宏勳</a:t>
            </a:r>
            <a:r>
              <a:rPr lang="en-US" altLang="zh-TW" dirty="0" smtClean="0"/>
              <a:t>-</a:t>
            </a:r>
            <a:r>
              <a:rPr lang="zh-TW" altLang="en-US" dirty="0"/>
              <a:t>電</a:t>
            </a:r>
            <a:r>
              <a:rPr lang="zh-TW" altLang="en-US" dirty="0" smtClean="0"/>
              <a:t>子圍籬</a:t>
            </a:r>
            <a:r>
              <a:rPr lang="en-US" altLang="zh-TW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規劃</a:t>
            </a:r>
            <a:r>
              <a:rPr lang="en-US" altLang="zh-TW" dirty="0" err="1"/>
              <a:t>InsideOut</a:t>
            </a:r>
            <a:r>
              <a:rPr lang="zh-TW" altLang="en-US" dirty="0" smtClean="0"/>
              <a:t>中控平台</a:t>
            </a:r>
            <a:r>
              <a:rPr lang="en-US" altLang="zh-TW" dirty="0" smtClean="0"/>
              <a:t>(Job </a:t>
            </a:r>
            <a:r>
              <a:rPr lang="en-US" altLang="zh-TW" dirty="0" err="1" smtClean="0"/>
              <a:t>Owner:EDA</a:t>
            </a:r>
            <a:r>
              <a:rPr lang="en-US" altLang="zh-TW" dirty="0" smtClean="0"/>
              <a:t> team)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確認</a:t>
            </a:r>
            <a:r>
              <a:rPr lang="zh-TW" altLang="en-US" dirty="0" smtClean="0"/>
              <a:t>事項</a:t>
            </a:r>
            <a:r>
              <a:rPr lang="en-US" altLang="zh-TW" dirty="0" smtClean="0"/>
              <a:t>:</a:t>
            </a:r>
          </a:p>
          <a:p>
            <a:pPr lvl="2"/>
            <a:r>
              <a:rPr lang="zh-TW" altLang="en-US" dirty="0"/>
              <a:t>資料怎麼傳</a:t>
            </a:r>
            <a:r>
              <a:rPr lang="en-US" altLang="zh-TW" dirty="0"/>
              <a:t>(</a:t>
            </a:r>
            <a:r>
              <a:rPr lang="zh-TW" altLang="en-US" dirty="0"/>
              <a:t>通訊方式</a:t>
            </a:r>
            <a:r>
              <a:rPr lang="en-US" altLang="zh-TW" dirty="0" smtClean="0"/>
              <a:t>)?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en-US" b="1" dirty="0" smtClean="0">
                <a:solidFill>
                  <a:srgbClr val="00B0F0"/>
                </a:solidFill>
              </a:rPr>
              <a:t>請又中和宏勳先提供系統目前的資料內容</a:t>
            </a:r>
            <a:endParaRPr lang="en-US" altLang="zh-TW" b="1" dirty="0" smtClean="0">
              <a:solidFill>
                <a:srgbClr val="00B0F0"/>
              </a:solidFill>
            </a:endParaRPr>
          </a:p>
          <a:p>
            <a:pPr lvl="2"/>
            <a:r>
              <a:rPr lang="zh-TW" altLang="en-US" dirty="0"/>
              <a:t>要怎麼存</a:t>
            </a:r>
            <a:r>
              <a:rPr lang="en-US" altLang="zh-TW" dirty="0"/>
              <a:t>(</a:t>
            </a:r>
            <a:r>
              <a:rPr lang="zh-TW" altLang="en-US" dirty="0"/>
              <a:t>雲端</a:t>
            </a:r>
            <a:r>
              <a:rPr lang="en-US" altLang="zh-TW" dirty="0"/>
              <a:t>or</a:t>
            </a:r>
            <a:r>
              <a:rPr lang="zh-TW" altLang="en-US" dirty="0"/>
              <a:t>地端、</a:t>
            </a:r>
            <a:r>
              <a:rPr lang="en-US" altLang="zh-TW" dirty="0"/>
              <a:t>DB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en-US" altLang="zh-TW" dirty="0" smtClean="0"/>
              <a:t>)?</a:t>
            </a:r>
          </a:p>
          <a:p>
            <a:pPr lvl="2"/>
            <a:r>
              <a:rPr lang="zh-TW" altLang="en-US" dirty="0"/>
              <a:t>資料怎麼</a:t>
            </a:r>
            <a:r>
              <a:rPr lang="zh-TW" altLang="en-US" dirty="0" smtClean="0"/>
              <a:t>呈現</a:t>
            </a:r>
            <a:r>
              <a:rPr lang="en-US" altLang="zh-TW" dirty="0" smtClean="0"/>
              <a:t>(</a:t>
            </a:r>
            <a:r>
              <a:rPr lang="zh-TW" altLang="en-US" dirty="0" smtClean="0"/>
              <a:t>網站呈現</a:t>
            </a:r>
            <a:r>
              <a:rPr lang="en-US" altLang="zh-TW" dirty="0" smtClean="0"/>
              <a:t>.</a:t>
            </a:r>
            <a:r>
              <a:rPr lang="zh-TW" altLang="en-US" dirty="0" smtClean="0"/>
              <a:t>報表呈現</a:t>
            </a:r>
            <a:r>
              <a:rPr lang="en-US" altLang="zh-TW" dirty="0" smtClean="0"/>
              <a:t>)?</a:t>
            </a:r>
          </a:p>
          <a:p>
            <a:r>
              <a:rPr lang="zh-TW" altLang="en-US" dirty="0" smtClean="0"/>
              <a:t>優先</a:t>
            </a:r>
            <a:r>
              <a:rPr lang="zh-TW" altLang="en-US" dirty="0"/>
              <a:t>實驗</a:t>
            </a:r>
            <a:r>
              <a:rPr lang="zh-TW" altLang="en-US" dirty="0" smtClean="0"/>
              <a:t>系統，直接</a:t>
            </a:r>
            <a:r>
              <a:rPr lang="zh-TW" altLang="en-US" dirty="0"/>
              <a:t>找窗口或找又中或是宏</a:t>
            </a:r>
            <a:r>
              <a:rPr lang="zh-TW" altLang="en-US" dirty="0" smtClean="0"/>
              <a:t>勳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err="1" smtClean="0"/>
              <a:t>Dr.Pi</a:t>
            </a:r>
            <a:r>
              <a:rPr lang="en-US" altLang="zh-TW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ETC</a:t>
            </a:r>
            <a:r>
              <a:rPr lang="zh-TW" altLang="en-US" dirty="0" smtClean="0"/>
              <a:t> </a:t>
            </a:r>
            <a:r>
              <a:rPr lang="en-US" altLang="zh-TW" dirty="0" smtClean="0"/>
              <a:t>box</a:t>
            </a:r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6604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工作排程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1059582"/>
            <a:ext cx="8496300" cy="2970611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Device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又中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宏勳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400" dirty="0" smtClean="0">
                <a:solidFill>
                  <a:schemeClr val="accent5">
                    <a:lumMod val="75000"/>
                  </a:schemeClr>
                </a:solidFill>
              </a:rPr>
              <a:t>確認</a:t>
            </a:r>
            <a:r>
              <a:rPr lang="en-US" altLang="zh-TW" sz="1400" dirty="0" smtClean="0">
                <a:solidFill>
                  <a:schemeClr val="accent5">
                    <a:lumMod val="75000"/>
                  </a:schemeClr>
                </a:solidFill>
              </a:rPr>
              <a:t>Box</a:t>
            </a:r>
            <a:r>
              <a:rPr lang="zh-TW" altLang="en-US" sz="1400" dirty="0" smtClean="0">
                <a:solidFill>
                  <a:schemeClr val="accent5">
                    <a:lumMod val="75000"/>
                  </a:schemeClr>
                </a:solidFill>
              </a:rPr>
              <a:t>擷取盒資料格式</a:t>
            </a:r>
            <a:endParaRPr lang="en-US" altLang="zh-TW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400" dirty="0" smtClean="0">
                <a:solidFill>
                  <a:schemeClr val="accent5">
                    <a:lumMod val="75000"/>
                  </a:schemeClr>
                </a:solidFill>
              </a:rPr>
              <a:t>Device</a:t>
            </a:r>
            <a:r>
              <a:rPr lang="zh-TW" altLang="en-US" sz="1400" dirty="0" smtClean="0">
                <a:solidFill>
                  <a:schemeClr val="accent5">
                    <a:lumMod val="75000"/>
                  </a:schemeClr>
                </a:solidFill>
              </a:rPr>
              <a:t>可使用的資料傳輸方式</a:t>
            </a:r>
            <a:endParaRPr lang="en-US" altLang="zh-TW" sz="1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/>
              <a:t>Data Collection</a:t>
            </a:r>
            <a:r>
              <a:rPr lang="en-US" altLang="zh-TW" dirty="0"/>
              <a:t>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又中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宏勳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資料擷取與傳輸</a:t>
            </a:r>
            <a:endParaRPr lang="en-US" altLang="zh-TW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/>
              <a:t>Storage</a:t>
            </a:r>
            <a:r>
              <a:rPr lang="en-US" altLang="zh-TW" dirty="0"/>
              <a:t>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(EDA Team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確認儲存空間</a:t>
            </a:r>
            <a:endParaRPr lang="en-US" altLang="zh-TW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/>
              <a:t>Data Analysis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(EDA Team &amp;User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確認資料</a:t>
            </a:r>
            <a:r>
              <a:rPr lang="zh-TW" altLang="en-US" sz="1400" dirty="0" smtClean="0">
                <a:solidFill>
                  <a:schemeClr val="accent5">
                    <a:lumMod val="75000"/>
                  </a:schemeClr>
                </a:solidFill>
              </a:rPr>
              <a:t>內容與可能呈現資訊</a:t>
            </a:r>
            <a:endParaRPr lang="en-US" altLang="zh-TW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/>
              <a:t>Data Visualization 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(EDA Team &amp;User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chemeClr val="accent5">
                    <a:lumMod val="75000"/>
                  </a:schemeClr>
                </a:solidFill>
              </a:rPr>
              <a:t>討論網站呈現的報表</a:t>
            </a:r>
            <a:endParaRPr lang="en-US" altLang="zh-TW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en-US" altLang="zh-TW" sz="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9281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工作排程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65206"/>
              </p:ext>
            </p:extLst>
          </p:nvPr>
        </p:nvGraphicFramePr>
        <p:xfrm>
          <a:off x="454985" y="915566"/>
          <a:ext cx="8293479" cy="2644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445"/>
                <a:gridCol w="3322541"/>
                <a:gridCol w="2764493"/>
              </a:tblGrid>
              <a:tr h="37145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工作項目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細項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負責人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9013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Device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</a:rPr>
                        <a:t>確認</a:t>
                      </a: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</a:rPr>
                        <a:t>擷取盒資料格式</a:t>
                      </a:r>
                      <a:endParaRPr lang="en-US" altLang="zh-TW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</a:rPr>
                        <a:t>Device</a:t>
                      </a: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</a:rPr>
                        <a:t>可使用的資料傳輸方式</a:t>
                      </a:r>
                      <a:endParaRPr lang="en-US" altLang="zh-TW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</a:rPr>
                        <a:t>又中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</a:rPr>
                        <a:t>宏勳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45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Data Collection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資料擷取與傳輸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</a:rPr>
                        <a:t>又中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</a:rPr>
                        <a:t>宏勳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45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Storage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確認儲存空間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EDA Team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45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Data Analysis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確認資料內容與可能呈現資訊</a:t>
                      </a: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EDA Team &amp;User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145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</a:rPr>
                        <a:t>Visualizatio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討論網站呈現的報表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EDA Team &amp;User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45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初版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25" y="1203598"/>
            <a:ext cx="7228974" cy="35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38"/>
            <a:ext cx="9144000" cy="47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1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Dino-</a:t>
            </a:r>
            <a:r>
              <a:rPr lang="zh-TW" altLang="en-US" dirty="0" smtClean="0"/>
              <a:t>分享架構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91630"/>
            <a:ext cx="6627510" cy="35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7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31590"/>
            <a:ext cx="3941882" cy="3795886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79512" y="274340"/>
            <a:ext cx="7705725" cy="857250"/>
          </a:xfrm>
        </p:spPr>
        <p:txBody>
          <a:bodyPr/>
          <a:lstStyle/>
          <a:p>
            <a:r>
              <a:rPr lang="en-US" altLang="zh-TW" dirty="0" smtClean="0"/>
              <a:t>Dino-</a:t>
            </a:r>
            <a:r>
              <a:rPr lang="zh-TW" altLang="en-US" dirty="0" smtClean="0"/>
              <a:t>分享架構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66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7574"/>
            <a:ext cx="6603261" cy="3795886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23528" y="339502"/>
            <a:ext cx="7705725" cy="857250"/>
          </a:xfrm>
        </p:spPr>
        <p:txBody>
          <a:bodyPr/>
          <a:lstStyle/>
          <a:p>
            <a:r>
              <a:rPr lang="en-US" altLang="zh-TW" dirty="0" smtClean="0"/>
              <a:t>Dino-</a:t>
            </a:r>
            <a:r>
              <a:rPr lang="zh-TW" altLang="en-US" dirty="0" smtClean="0"/>
              <a:t>分享架構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43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002" y="1131590"/>
            <a:ext cx="6938997" cy="3894506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66750" y="519113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又中分享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63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初版</a:t>
            </a:r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588224" cy="36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83568" y="2211710"/>
            <a:ext cx="7772400" cy="1021556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InSITE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 OUT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外賣平台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3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平台目標</a:t>
            </a:r>
            <a:r>
              <a:rPr lang="zh-TW" altLang="en-US" dirty="0"/>
              <a:t>方向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1059582"/>
            <a:ext cx="8496300" cy="2970611"/>
          </a:xfrm>
        </p:spPr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類型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/>
              <a:t>單一客戶、單一</a:t>
            </a:r>
            <a:r>
              <a:rPr lang="zh-TW" altLang="en-US" sz="1200" dirty="0" smtClean="0"/>
              <a:t>系統</a:t>
            </a:r>
            <a:endParaRPr lang="en-US" altLang="zh-TW" sz="1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多客戶、單一系統</a:t>
            </a:r>
            <a:endParaRPr lang="en-US" altLang="zh-TW" sz="1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/>
              <a:t>多</a:t>
            </a:r>
            <a:r>
              <a:rPr lang="zh-TW" altLang="en-US" sz="1200" dirty="0" smtClean="0"/>
              <a:t>客戶、多系統</a:t>
            </a:r>
            <a:endParaRPr lang="en-US" altLang="zh-TW" dirty="0"/>
          </a:p>
          <a:p>
            <a:r>
              <a:rPr lang="en-US" altLang="zh-TW" dirty="0" smtClean="0"/>
              <a:t>Demo</a:t>
            </a:r>
            <a:r>
              <a:rPr lang="zh-TW" altLang="en-US" dirty="0" smtClean="0"/>
              <a:t>版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單一客戶、單一系統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單一客戶、單一系統</a:t>
            </a:r>
            <a:r>
              <a:rPr lang="en-US" altLang="zh-TW" sz="1200" dirty="0" smtClean="0"/>
              <a:t>(</a:t>
            </a:r>
            <a:r>
              <a:rPr lang="zh-TW" altLang="en-US" sz="1200" dirty="0"/>
              <a:t>從</a:t>
            </a:r>
            <a:r>
              <a:rPr lang="en-US" altLang="zh-TW" sz="1200" dirty="0"/>
              <a:t>Device</a:t>
            </a:r>
            <a:r>
              <a:rPr lang="zh-TW" altLang="en-US" sz="1200" dirty="0"/>
              <a:t>到報表網站報表</a:t>
            </a:r>
            <a:r>
              <a:rPr lang="zh-TW" altLang="en-US" sz="1200" dirty="0" smtClean="0"/>
              <a:t>呈現</a:t>
            </a:r>
            <a:r>
              <a:rPr lang="en-US" altLang="zh-TW" sz="1200" dirty="0" smtClean="0"/>
              <a:t>)</a:t>
            </a:r>
          </a:p>
          <a:p>
            <a:r>
              <a:rPr lang="zh-TW" altLang="en-US" dirty="0" smtClean="0"/>
              <a:t>完整功能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多客戶、多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系統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前台</a:t>
            </a:r>
            <a:r>
              <a:rPr lang="en-US" altLang="zh-TW" sz="1200" dirty="0" smtClean="0"/>
              <a:t>-</a:t>
            </a:r>
            <a:r>
              <a:rPr lang="zh-TW" altLang="en-US" sz="1200" dirty="0" smtClean="0"/>
              <a:t>系統商品介紹網</a:t>
            </a:r>
            <a:endParaRPr lang="en-US" altLang="zh-TW" sz="1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後台</a:t>
            </a:r>
            <a:r>
              <a:rPr lang="en-US" altLang="zh-TW" sz="1200" dirty="0" smtClean="0"/>
              <a:t>-SaaS</a:t>
            </a:r>
            <a:r>
              <a:rPr lang="zh-TW" altLang="en-US" sz="1200" dirty="0" smtClean="0"/>
              <a:t>版管理平台</a:t>
            </a:r>
            <a:endParaRPr lang="en-US" altLang="zh-TW" sz="1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1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1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12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5067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會議紀錄</a:t>
            </a:r>
            <a:r>
              <a:rPr lang="en-US" altLang="zh-TW" dirty="0" smtClean="0"/>
              <a:t>(20210628)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699542"/>
            <a:ext cx="8496300" cy="2970611"/>
          </a:xfrm>
        </p:spPr>
        <p:txBody>
          <a:bodyPr/>
          <a:lstStyle/>
          <a:p>
            <a:r>
              <a:rPr lang="zh-TW" altLang="en-US" dirty="0" smtClean="0"/>
              <a:t>資料怎麼傳送</a:t>
            </a:r>
            <a:r>
              <a:rPr lang="en-US" altLang="zh-TW" dirty="0" smtClean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/>
              <a:t>雅真提供</a:t>
            </a:r>
            <a:r>
              <a:rPr lang="en-US" altLang="zh-TW" sz="1200" dirty="0" smtClean="0"/>
              <a:t>API</a:t>
            </a:r>
            <a:r>
              <a:rPr lang="zh-TW" altLang="en-US" sz="1200" dirty="0" smtClean="0"/>
              <a:t>給又中和宏勳</a:t>
            </a:r>
            <a:r>
              <a:rPr lang="zh-TW" altLang="en-US" sz="1200" dirty="0"/>
              <a:t>測試</a:t>
            </a:r>
            <a:r>
              <a:rPr lang="en-US" altLang="zh-TW" sz="1200" dirty="0"/>
              <a:t>Drive</a:t>
            </a:r>
            <a:r>
              <a:rPr lang="zh-TW" altLang="en-US" sz="1200" dirty="0" smtClean="0"/>
              <a:t>可否可以用</a:t>
            </a:r>
            <a:r>
              <a:rPr lang="en-US" altLang="zh-TW" sz="1200" dirty="0" smtClean="0"/>
              <a:t>(2021/07/02</a:t>
            </a:r>
            <a:r>
              <a:rPr lang="zh-TW" altLang="en-US" sz="1200" dirty="0" smtClean="0"/>
              <a:t>之前提供</a:t>
            </a:r>
            <a:r>
              <a:rPr lang="en-US" altLang="zh-TW" sz="12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/>
              <a:t>雅</a:t>
            </a:r>
            <a:r>
              <a:rPr lang="zh-TW" altLang="en-US" sz="1200" dirty="0" smtClean="0"/>
              <a:t>真提供簡單網頁測試資料傳送</a:t>
            </a:r>
            <a:r>
              <a:rPr lang="en-US" altLang="zh-TW" sz="1200" dirty="0" smtClean="0"/>
              <a:t>API</a:t>
            </a:r>
            <a:r>
              <a:rPr lang="zh-TW" altLang="en-US" sz="1200" dirty="0" smtClean="0"/>
              <a:t>並呈現</a:t>
            </a:r>
            <a:r>
              <a:rPr lang="en-US" altLang="zh-TW" sz="1200" dirty="0"/>
              <a:t>(</a:t>
            </a:r>
            <a:r>
              <a:rPr lang="en-US" altLang="zh-TW" sz="1200" dirty="0" smtClean="0"/>
              <a:t>2021/07/07/09</a:t>
            </a:r>
            <a:r>
              <a:rPr lang="zh-TW" altLang="en-US" sz="1200" dirty="0" smtClean="0"/>
              <a:t>之前</a:t>
            </a:r>
            <a:r>
              <a:rPr lang="zh-TW" altLang="en-US" sz="1200" dirty="0"/>
              <a:t>提供</a:t>
            </a:r>
            <a:r>
              <a:rPr lang="en-US" altLang="zh-TW" sz="1200" dirty="0" smtClean="0"/>
              <a:t>)</a:t>
            </a:r>
          </a:p>
          <a:p>
            <a:r>
              <a:rPr lang="en-US" altLang="zh-TW" dirty="0" smtClean="0"/>
              <a:t>Dino</a:t>
            </a:r>
            <a:r>
              <a:rPr lang="zh-TW" altLang="en-US" dirty="0" smtClean="0"/>
              <a:t>指示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先以單一客戶單一系統方式的</a:t>
            </a:r>
            <a:r>
              <a:rPr lang="en-US" altLang="zh-TW" sz="1200" dirty="0" smtClean="0"/>
              <a:t>Demo</a:t>
            </a:r>
            <a:r>
              <a:rPr lang="zh-TW" altLang="en-US" sz="1200" dirty="0" smtClean="0"/>
              <a:t>版進行</a:t>
            </a:r>
            <a:endParaRPr lang="en-US" altLang="zh-TW" sz="12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7516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/>
              <a:t>網站規劃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699542"/>
            <a:ext cx="8496300" cy="2970611"/>
          </a:xfrm>
        </p:spPr>
        <p:txBody>
          <a:bodyPr/>
          <a:lstStyle/>
          <a:p>
            <a:r>
              <a:rPr lang="en-US" altLang="zh-TW" dirty="0" err="1" smtClean="0"/>
              <a:t>InsideOut</a:t>
            </a:r>
            <a:r>
              <a:rPr lang="zh-TW" altLang="en-US" dirty="0" smtClean="0"/>
              <a:t>前台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產品的展示，顯示後台入口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有點像</a:t>
            </a:r>
            <a:r>
              <a:rPr lang="en-US" altLang="zh-TW" dirty="0" smtClean="0"/>
              <a:t>Azure</a:t>
            </a:r>
            <a:r>
              <a:rPr lang="zh-TW" altLang="en-US" dirty="0" smtClean="0"/>
              <a:t>網站介紹，然後又入口平台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InsideOut</a:t>
            </a:r>
            <a:r>
              <a:rPr lang="zh-TW" altLang="en-US" dirty="0" smtClean="0"/>
              <a:t>後台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用</a:t>
            </a:r>
            <a:r>
              <a:rPr lang="en-US" altLang="zh-TW" dirty="0"/>
              <a:t>Admin template</a:t>
            </a:r>
            <a:r>
              <a:rPr lang="zh-TW" altLang="en-US" dirty="0"/>
              <a:t>方式</a:t>
            </a:r>
            <a:r>
              <a:rPr lang="zh-TW" altLang="en-US" dirty="0" smtClean="0"/>
              <a:t>呈現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細項</a:t>
            </a:r>
            <a:r>
              <a:rPr lang="zh-TW" altLang="en-US" dirty="0" smtClean="0"/>
              <a:t>功能</a:t>
            </a:r>
            <a:r>
              <a:rPr lang="zh-TW" altLang="en-US" dirty="0"/>
              <a:t>待</a:t>
            </a:r>
            <a:r>
              <a:rPr lang="zh-TW" altLang="en-US" dirty="0" smtClean="0"/>
              <a:t>確認</a:t>
            </a:r>
            <a:endParaRPr lang="en-US" altLang="zh-TW" dirty="0"/>
          </a:p>
          <a:p>
            <a:r>
              <a:rPr lang="zh-TW" altLang="en-US" dirty="0" smtClean="0"/>
              <a:t>前台參考</a:t>
            </a:r>
            <a:r>
              <a:rPr lang="zh-TW" altLang="en-US" dirty="0"/>
              <a:t>網站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國內</a:t>
            </a:r>
            <a:endParaRPr lang="en-US" altLang="zh-TW" dirty="0"/>
          </a:p>
          <a:p>
            <a:pPr lvl="2"/>
            <a:r>
              <a:rPr lang="zh-TW" altLang="en-US" dirty="0"/>
              <a:t>研華科技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https://www.advantech.tw/</a:t>
            </a:r>
            <a:endParaRPr lang="en-US" altLang="zh-TW" dirty="0"/>
          </a:p>
          <a:p>
            <a:pPr lvl="2"/>
            <a:r>
              <a:rPr lang="zh-TW" altLang="en-US" dirty="0"/>
              <a:t>樺漢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www.ennoconn.com/index_zh-tw.html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國外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Azure: </a:t>
            </a:r>
            <a:r>
              <a:rPr lang="zh-TW" altLang="en-US" dirty="0"/>
              <a:t>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://azure.microsoft.com/zh-tw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292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版</a:t>
            </a:r>
            <a:r>
              <a:rPr lang="en-US" altLang="zh-TW" dirty="0" smtClean="0"/>
              <a:t>-</a:t>
            </a:r>
            <a:r>
              <a:rPr lang="zh-TW" altLang="en-US" dirty="0" smtClean="0"/>
              <a:t>融合前後台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1059582"/>
            <a:ext cx="8496300" cy="2970611"/>
          </a:xfrm>
        </p:spPr>
        <p:txBody>
          <a:bodyPr/>
          <a:lstStyle/>
          <a:p>
            <a:r>
              <a:rPr lang="en-US" altLang="zh-TW" dirty="0" err="1" smtClean="0"/>
              <a:t>DashBoard</a:t>
            </a:r>
            <a:endParaRPr lang="en-US" altLang="zh-TW" sz="1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1200" dirty="0" smtClean="0"/>
              <a:t>單一產品系統數據</a:t>
            </a:r>
            <a:r>
              <a:rPr lang="zh-TW" altLang="en-US" sz="1200" dirty="0"/>
              <a:t>報表</a:t>
            </a:r>
            <a:r>
              <a:rPr lang="zh-TW" altLang="en-US" sz="1200" dirty="0" smtClean="0"/>
              <a:t>呈現</a:t>
            </a:r>
            <a:endParaRPr lang="zh-TW" altLang="en-US" sz="1200" dirty="0"/>
          </a:p>
          <a:p>
            <a:pPr marL="457200" lvl="1" indent="0">
              <a:buNone/>
            </a:pP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75" y="699542"/>
            <a:ext cx="3904335" cy="34096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90889"/>
            <a:ext cx="2501012" cy="26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前台</a:t>
            </a:r>
            <a:r>
              <a:rPr lang="en-US" altLang="zh-TW" dirty="0"/>
              <a:t>- </a:t>
            </a:r>
            <a:r>
              <a:rPr lang="zh-TW" altLang="en-US" dirty="0" smtClean="0"/>
              <a:t>系統</a:t>
            </a:r>
            <a:r>
              <a:rPr lang="zh-TW" altLang="en-US" dirty="0"/>
              <a:t>商品介紹網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699542"/>
            <a:ext cx="8496300" cy="29706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首頁</a:t>
            </a:r>
            <a:endParaRPr lang="en-US" altLang="zh-TW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1000" dirty="0" smtClean="0"/>
              <a:t>網站形象</a:t>
            </a:r>
            <a:r>
              <a:rPr lang="en-US" altLang="zh-TW" sz="1000" dirty="0" smtClean="0"/>
              <a:t>(Banner</a:t>
            </a:r>
            <a:r>
              <a:rPr lang="zh-TW" altLang="en-US" sz="1000" dirty="0" smtClean="0"/>
              <a:t>形式介紹</a:t>
            </a:r>
            <a:r>
              <a:rPr lang="en-US" altLang="zh-TW" sz="1000" dirty="0" smtClean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1000" dirty="0"/>
              <a:t>大略</a:t>
            </a:r>
            <a:r>
              <a:rPr lang="zh-TW" altLang="en-US" sz="1000" dirty="0" smtClean="0"/>
              <a:t>的系統產品列表</a:t>
            </a:r>
            <a:endParaRPr lang="zh-TW" altLang="en-US" sz="1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1000" dirty="0" smtClean="0"/>
              <a:t>大略</a:t>
            </a:r>
            <a:r>
              <a:rPr lang="zh-TW" altLang="en-US" sz="1000" dirty="0"/>
              <a:t>的解決</a:t>
            </a:r>
            <a:r>
              <a:rPr lang="zh-TW" altLang="en-US" sz="1000" dirty="0" smtClean="0"/>
              <a:t>方案列表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含影片示意</a:t>
            </a:r>
            <a:r>
              <a:rPr lang="en-US" altLang="zh-TW" sz="1000" dirty="0" smtClean="0"/>
              <a:t>)</a:t>
            </a:r>
          </a:p>
          <a:p>
            <a:pPr lvl="1"/>
            <a:r>
              <a:rPr lang="zh-TW" altLang="en-US" dirty="0" smtClean="0"/>
              <a:t>商品頁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1000" dirty="0" smtClean="0"/>
              <a:t>系統功能詳細介紹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含硬體與軟體後台服務</a:t>
            </a:r>
            <a:r>
              <a:rPr lang="en-US" altLang="zh-TW" sz="1000" dirty="0" smtClean="0"/>
              <a:t>)</a:t>
            </a:r>
          </a:p>
          <a:p>
            <a:pPr lvl="1"/>
            <a:r>
              <a:rPr lang="zh-TW" altLang="en-US" dirty="0"/>
              <a:t>聯絡</a:t>
            </a:r>
            <a:r>
              <a:rPr lang="zh-TW" altLang="en-US" dirty="0" smtClean="0"/>
              <a:t>我們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1000" dirty="0"/>
              <a:t>聯絡窗口</a:t>
            </a:r>
            <a:endParaRPr lang="en-US" altLang="zh-TW" sz="1000" dirty="0" smtClean="0"/>
          </a:p>
          <a:p>
            <a:pPr marL="400050">
              <a:buFont typeface="Wingdings" panose="05000000000000000000" pitchFamily="2" charset="2"/>
              <a:buChar char="n"/>
            </a:pPr>
            <a:r>
              <a:rPr lang="zh-TW" altLang="en-US" dirty="0"/>
              <a:t>需求</a:t>
            </a:r>
            <a:r>
              <a:rPr lang="zh-TW" altLang="en-US" dirty="0" smtClean="0"/>
              <a:t>人力</a:t>
            </a:r>
            <a:endParaRPr lang="en-US" altLang="zh-TW" dirty="0" smtClean="0"/>
          </a:p>
          <a:p>
            <a:pPr marL="800100" lvl="1"/>
            <a:r>
              <a:rPr lang="zh-TW" altLang="en-US" dirty="0" smtClean="0"/>
              <a:t>設計師</a:t>
            </a:r>
            <a:endParaRPr lang="en-US" altLang="zh-TW" dirty="0" smtClean="0"/>
          </a:p>
          <a:p>
            <a:pPr marL="800100" lvl="1"/>
            <a:r>
              <a:rPr lang="zh-TW" altLang="en-US" dirty="0" smtClean="0"/>
              <a:t>網站開發工程師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3285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63" y="502561"/>
            <a:ext cx="7590743" cy="46409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多客戶</a:t>
            </a:r>
            <a:r>
              <a:rPr lang="en-US" altLang="zh-TW" dirty="0" smtClean="0"/>
              <a:t>SaaS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1059582"/>
            <a:ext cx="8496300" cy="2970611"/>
          </a:xfrm>
        </p:spPr>
        <p:txBody>
          <a:bodyPr/>
          <a:lstStyle/>
          <a:p>
            <a:r>
              <a:rPr lang="zh-TW" altLang="en-US" dirty="0" smtClean="0"/>
              <a:t>登入與權限管理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公司</a:t>
            </a:r>
            <a:r>
              <a:rPr lang="zh-TW" altLang="en-US" dirty="0" smtClean="0"/>
              <a:t>代號、使用者帳密</a:t>
            </a:r>
            <a:endParaRPr lang="en-US" altLang="zh-TW" dirty="0" smtClean="0"/>
          </a:p>
          <a:p>
            <a:r>
              <a:rPr lang="zh-TW" altLang="en-US" dirty="0" smtClean="0"/>
              <a:t>依據</a:t>
            </a:r>
            <a:r>
              <a:rPr lang="zh-TW" altLang="en-US" dirty="0"/>
              <a:t>系統分類功能</a:t>
            </a:r>
            <a:r>
              <a:rPr lang="zh-TW" altLang="en-US" dirty="0" smtClean="0"/>
              <a:t>服務</a:t>
            </a:r>
            <a:endParaRPr lang="en-US" altLang="zh-TW" sz="1200" dirty="0"/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sz="12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11696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048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4985" y="202332"/>
            <a:ext cx="7705725" cy="857250"/>
          </a:xfrm>
        </p:spPr>
        <p:txBody>
          <a:bodyPr/>
          <a:lstStyle/>
          <a:p>
            <a:r>
              <a:rPr lang="zh-TW" altLang="en-US" dirty="0" smtClean="0"/>
              <a:t>會議紀錄</a:t>
            </a:r>
            <a:r>
              <a:rPr lang="en-US" altLang="zh-TW" dirty="0" smtClean="0"/>
              <a:t>(20210617)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4985" y="699542"/>
            <a:ext cx="8496300" cy="2970611"/>
          </a:xfrm>
        </p:spPr>
        <p:txBody>
          <a:bodyPr/>
          <a:lstStyle/>
          <a:p>
            <a:r>
              <a:rPr lang="en-US" altLang="zh-TW" dirty="0" smtClean="0"/>
              <a:t>Inside Out</a:t>
            </a:r>
            <a:r>
              <a:rPr lang="zh-TW" altLang="en-US" dirty="0" smtClean="0"/>
              <a:t>外賣平台宗旨</a:t>
            </a:r>
            <a:r>
              <a:rPr lang="en-US" altLang="zh-TW" dirty="0" smtClean="0"/>
              <a:t>:</a:t>
            </a:r>
            <a:r>
              <a:rPr lang="zh-TW" altLang="en-US" dirty="0" smtClean="0"/>
              <a:t>將</a:t>
            </a:r>
            <a:r>
              <a:rPr lang="en-US" altLang="zh-TW" dirty="0" smtClean="0"/>
              <a:t>AUO</a:t>
            </a:r>
            <a:r>
              <a:rPr lang="zh-TW" altLang="en-US" dirty="0" smtClean="0"/>
              <a:t>過去的智慧製造</a:t>
            </a:r>
            <a:r>
              <a:rPr lang="en-US" altLang="zh-TW" dirty="0" smtClean="0"/>
              <a:t>Knowhow</a:t>
            </a:r>
            <a:r>
              <a:rPr lang="zh-TW" altLang="en-US" dirty="0" smtClean="0"/>
              <a:t>產品呈現和連結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產品列表參考下頁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類別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A : </a:t>
            </a:r>
            <a:r>
              <a:rPr lang="zh-TW" altLang="en-US" dirty="0" smtClean="0"/>
              <a:t>產品化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B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/>
              <a:t>客製</a:t>
            </a:r>
            <a:r>
              <a:rPr lang="zh-TW" altLang="en-US" dirty="0" smtClean="0"/>
              <a:t>化</a:t>
            </a:r>
            <a:r>
              <a:rPr lang="zh-TW" altLang="en-US" dirty="0"/>
              <a:t>純度較低的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C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/>
              <a:t>客製化純度較高的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0</a:t>
            </a:r>
            <a:r>
              <a:rPr lang="zh-TW" altLang="en-US" dirty="0" smtClean="0"/>
              <a:t> 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/>
              <a:t>未分類</a:t>
            </a:r>
            <a:endParaRPr lang="en-US" altLang="zh-TW" dirty="0" smtClean="0"/>
          </a:p>
          <a:p>
            <a:r>
              <a:rPr lang="zh-TW" altLang="en-US" dirty="0" smtClean="0"/>
              <a:t>平台分工項目</a:t>
            </a:r>
            <a:r>
              <a:rPr lang="en-US" altLang="zh-TW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網站</a:t>
            </a:r>
            <a:r>
              <a:rPr lang="zh-TW" altLang="en-US" dirty="0" smtClean="0"/>
              <a:t>設計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各系統通訊協定確認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評估可串接</a:t>
            </a:r>
            <a:r>
              <a:rPr lang="zh-TW" altLang="en-US" dirty="0" smtClean="0"/>
              <a:t>的系統</a:t>
            </a:r>
            <a:endParaRPr lang="en-US" altLang="zh-TW" dirty="0" smtClean="0"/>
          </a:p>
          <a:p>
            <a:r>
              <a:rPr lang="zh-TW" altLang="en-US" dirty="0"/>
              <a:t>請</a:t>
            </a:r>
            <a:r>
              <a:rPr lang="zh-TW" altLang="en-US" dirty="0" smtClean="0"/>
              <a:t>許又中針對</a:t>
            </a:r>
            <a:r>
              <a:rPr lang="en-US" altLang="zh-TW" dirty="0" smtClean="0"/>
              <a:t>A</a:t>
            </a:r>
            <a:r>
              <a:rPr lang="zh-TW" altLang="en-US" dirty="0" smtClean="0"/>
              <a:t>類</a:t>
            </a:r>
            <a:r>
              <a:rPr lang="en-US" altLang="zh-TW" dirty="0" err="1" smtClean="0"/>
              <a:t>Dr.Pi</a:t>
            </a:r>
            <a:r>
              <a:rPr lang="zh-TW" altLang="en-US" dirty="0" smtClean="0"/>
              <a:t>看怎麼把通訊資訊上拋到系統</a:t>
            </a:r>
            <a:endParaRPr lang="en-US" altLang="zh-TW" dirty="0" smtClean="0"/>
          </a:p>
          <a:p>
            <a:r>
              <a:rPr lang="zh-TW" altLang="en-US" dirty="0" smtClean="0"/>
              <a:t>請紀宏勳了解電子圍籬或是</a:t>
            </a:r>
            <a:r>
              <a:rPr lang="en-US" altLang="zh-TW" dirty="0" smtClean="0"/>
              <a:t>VI CAM</a:t>
            </a:r>
            <a:r>
              <a:rPr lang="zh-TW" altLang="en-US" dirty="0" smtClean="0"/>
              <a:t>如何跟</a:t>
            </a:r>
            <a:r>
              <a:rPr lang="en-US" altLang="zh-TW" dirty="0" smtClean="0"/>
              <a:t>EDA</a:t>
            </a:r>
            <a:r>
              <a:rPr lang="zh-TW" altLang="en-US" dirty="0" smtClean="0"/>
              <a:t>網站</a:t>
            </a:r>
            <a:r>
              <a:rPr lang="en-US" altLang="zh-TW" dirty="0" smtClean="0"/>
              <a:t>(</a:t>
            </a:r>
            <a:r>
              <a:rPr lang="zh-TW" altLang="en-US" dirty="0" smtClean="0"/>
              <a:t>雅真</a:t>
            </a:r>
            <a:r>
              <a:rPr lang="en-US" altLang="zh-TW" dirty="0" smtClean="0"/>
              <a:t>)</a:t>
            </a:r>
            <a:r>
              <a:rPr lang="zh-TW" altLang="en-US" dirty="0" smtClean="0"/>
              <a:t>對接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4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3478"/>
            <a:ext cx="8924631" cy="45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7"/>
            <a:ext cx="9144000" cy="51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" y="0"/>
            <a:ext cx="9119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7"/>
            <a:ext cx="9144000" cy="50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346"/>
            <a:ext cx="9144000" cy="49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2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" y="195486"/>
            <a:ext cx="89058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44279"/>
      </p:ext>
    </p:extLst>
  </p:cSld>
  <p:clrMapOvr>
    <a:masterClrMapping/>
  </p:clrMapOvr>
</p:sld>
</file>

<file path=ppt/theme/theme1.xml><?xml version="1.0" encoding="utf-8"?>
<a:theme xmlns:a="http://schemas.openxmlformats.org/drawingml/2006/main" name="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大綱">
  <a:themeElements>
    <a:clrScheme name="10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大綱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1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0_大綱">
  <a:themeElements>
    <a:clrScheme name="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1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內文">
  <a:themeElements>
    <a:clrScheme name="內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內文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1000" dirty="0" smtClean="0">
            <a:solidFill>
              <a:schemeClr val="accent2"/>
            </a:solidFill>
          </a:defRPr>
        </a:defPPr>
      </a:lstStyle>
    </a:sp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>
        <a:noAutofit/>
      </a:bodyPr>
      <a:lstStyle>
        <a:defPPr algn="ctr">
          <a:defRPr sz="1400" dirty="0"/>
        </a:defPPr>
      </a:lstStyle>
    </a:txDef>
  </a:objectDefaults>
  <a:extraClrSchemeLst>
    <a:extraClrScheme>
      <a:clrScheme name="內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內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內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內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內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內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內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大綱">
  <a:themeElements>
    <a:clrScheme name="自訂 1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3266"/>
      </a:hlink>
      <a:folHlink>
        <a:srgbClr val="0A262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  <a:cs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  <a:cs typeface="新細明體" panose="02020500000000000000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-65" charset="-120"/>
            <a:cs typeface="新細明體" panose="02020500000000000000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-65" charset="-120"/>
            <a:cs typeface="新細明體" panose="02020500000000000000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-65" charset="-120"/>
            <a:cs typeface="新細明體" panose="02020500000000000000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-65" charset="-120"/>
            <a:cs typeface="新細明體" panose="02020500000000000000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5_大綱">
  <a:themeElements>
    <a:clrScheme name="15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5_大綱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4_大綱">
  <a:themeElements>
    <a:clrScheme name="14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4_大綱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48511</TotalTime>
  <Words>709</Words>
  <Application>Microsoft Office PowerPoint</Application>
  <PresentationFormat>如螢幕大小 (16:9)</PresentationFormat>
  <Paragraphs>133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17</vt:i4>
      </vt:variant>
      <vt:variant>
        <vt:lpstr>投影片標題</vt:lpstr>
      </vt:variant>
      <vt:variant>
        <vt:i4>26</vt:i4>
      </vt:variant>
    </vt:vector>
  </HeadingPairs>
  <TitlesOfParts>
    <vt:vector size="55" baseType="lpstr">
      <vt:lpstr>文鼎黑體B</vt:lpstr>
      <vt:lpstr>文鼎黑體M</vt:lpstr>
      <vt:lpstr>微軟正黑體</vt:lpstr>
      <vt:lpstr>新細明體</vt:lpstr>
      <vt:lpstr>Arial</vt:lpstr>
      <vt:lpstr>Calibri</vt:lpstr>
      <vt:lpstr>Consolas</vt:lpstr>
      <vt:lpstr>Gill Sans MT</vt:lpstr>
      <vt:lpstr>Symbol</vt:lpstr>
      <vt:lpstr>Tahoma</vt:lpstr>
      <vt:lpstr>Times New Roman</vt:lpstr>
      <vt:lpstr>Wingdings</vt:lpstr>
      <vt:lpstr>大綱</vt:lpstr>
      <vt:lpstr>1_大綱</vt:lpstr>
      <vt:lpstr>2_大綱</vt:lpstr>
      <vt:lpstr>3_大綱</vt:lpstr>
      <vt:lpstr>4_大綱</vt:lpstr>
      <vt:lpstr>5_大綱</vt:lpstr>
      <vt:lpstr>6_大綱</vt:lpstr>
      <vt:lpstr>15_大綱</vt:lpstr>
      <vt:lpstr>14_大綱</vt:lpstr>
      <vt:lpstr>10_大綱</vt:lpstr>
      <vt:lpstr>7_大綱</vt:lpstr>
      <vt:lpstr>8_大綱</vt:lpstr>
      <vt:lpstr>9_大綱</vt:lpstr>
      <vt:lpstr>20_大綱</vt:lpstr>
      <vt:lpstr>11_大綱</vt:lpstr>
      <vt:lpstr>內文</vt:lpstr>
      <vt:lpstr>12_大綱</vt:lpstr>
      <vt:lpstr>InSITE OUT 外賣平台</vt:lpstr>
      <vt:lpstr>InSITE OUT 外賣平台</vt:lpstr>
      <vt:lpstr>會議紀錄(20210617)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會議紀錄(20210621)</vt:lpstr>
      <vt:lpstr>工作排程</vt:lpstr>
      <vt:lpstr>工作排程</vt:lpstr>
      <vt:lpstr>系統架構-初版</vt:lpstr>
      <vt:lpstr>PowerPoint 簡報</vt:lpstr>
      <vt:lpstr>Dino-分享架構</vt:lpstr>
      <vt:lpstr>Dino-分享架構</vt:lpstr>
      <vt:lpstr>Dino-分享架構</vt:lpstr>
      <vt:lpstr>又中分享</vt:lpstr>
      <vt:lpstr>系統架構-初版3</vt:lpstr>
      <vt:lpstr>平台目標方向</vt:lpstr>
      <vt:lpstr>會議紀錄(20210628)</vt:lpstr>
      <vt:lpstr>網站規劃</vt:lpstr>
      <vt:lpstr>Demo版-融合前後台</vt:lpstr>
      <vt:lpstr>前台- 系統商品介紹網 </vt:lpstr>
      <vt:lpstr>後台-多客戶SaaS版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Jane Nine</cp:lastModifiedBy>
  <cp:revision>2357</cp:revision>
  <cp:lastPrinted>2020-06-09T06:59:19Z</cp:lastPrinted>
  <dcterms:created xsi:type="dcterms:W3CDTF">2011-02-08T02:08:58Z</dcterms:created>
  <dcterms:modified xsi:type="dcterms:W3CDTF">2021-07-02T00:22:23Z</dcterms:modified>
</cp:coreProperties>
</file>